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419" r:id="rId2"/>
    <p:sldId id="421" r:id="rId3"/>
    <p:sldId id="432" r:id="rId4"/>
    <p:sldId id="433" r:id="rId5"/>
    <p:sldId id="422" r:id="rId6"/>
    <p:sldId id="444" r:id="rId7"/>
    <p:sldId id="443" r:id="rId8"/>
    <p:sldId id="426" r:id="rId9"/>
    <p:sldId id="427" r:id="rId10"/>
    <p:sldId id="423" r:id="rId11"/>
    <p:sldId id="434" r:id="rId12"/>
    <p:sldId id="425" r:id="rId13"/>
    <p:sldId id="428" r:id="rId14"/>
    <p:sldId id="429" r:id="rId15"/>
    <p:sldId id="424" r:id="rId16"/>
    <p:sldId id="431" r:id="rId17"/>
    <p:sldId id="430" r:id="rId18"/>
    <p:sldId id="435" r:id="rId19"/>
    <p:sldId id="437" r:id="rId20"/>
    <p:sldId id="447" r:id="rId21"/>
    <p:sldId id="436" r:id="rId22"/>
    <p:sldId id="439" r:id="rId23"/>
    <p:sldId id="445" r:id="rId24"/>
    <p:sldId id="438" r:id="rId25"/>
    <p:sldId id="446" r:id="rId26"/>
    <p:sldId id="448" r:id="rId27"/>
    <p:sldId id="449" r:id="rId28"/>
    <p:sldId id="45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suracaoflorestal.com.br/delineamento-em-blocos-casualizados-em-esquema-fatoria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Esquema Fatorial - Interação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2" y="3683130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9253" y="2590278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9253" y="3598515"/>
            <a:ext cx="5181073" cy="31700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Interação: Efeito simultâneo dos fatores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Os efeitos dos níveis de um fator são modificados pelos níveis de outro fator.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São interferências mútuas no comportamento de um fator, pelos demais fatores.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Interação</a:t>
            </a:r>
            <a:endParaRPr lang="pt-BR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1" y="2320667"/>
            <a:ext cx="7736995" cy="37568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76" y="2320667"/>
            <a:ext cx="4005692" cy="3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dos efeitos principais e o efeito da interação entre os fatores;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O número de graus de liberdade associado ao resíduo é alto quando comparado com os experimentos simples dos mesmos fatores, o que contribui para diminuir a variância residual, aumentando a precisão do experimento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658443"/>
            <a:ext cx="10515600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Desvantagem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número de unidades experimentais em relação aos experimentos simples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7" y="368312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67098"/>
              </p:ext>
            </p:extLst>
          </p:nvPr>
        </p:nvGraphicFramePr>
        <p:xfrm>
          <a:off x="6468291" y="2790333"/>
          <a:ext cx="543600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Tratamentos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Linhagem</a:t>
                      </a:r>
                      <a:r>
                        <a:rPr lang="pt-BR" sz="1400" b="1" baseline="0" dirty="0" smtClean="0"/>
                        <a:t> (L)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l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Densidade</a:t>
                      </a:r>
                      <a:r>
                        <a:rPr lang="pt-BR" sz="1400" b="1" baseline="0" dirty="0" smtClean="0"/>
                        <a:t> (D)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 L x 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(l-1) x (d – 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(ld-1)(r-1)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ldr</a:t>
                      </a:r>
                      <a:r>
                        <a:rPr lang="pt-BR" sz="1400" b="1" dirty="0" smtClean="0"/>
                        <a:t> 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83131" y="336921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6" y="129243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7" y="2182696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61189"/>
              </p:ext>
            </p:extLst>
          </p:nvPr>
        </p:nvGraphicFramePr>
        <p:xfrm>
          <a:off x="6717307" y="3820575"/>
          <a:ext cx="5112000" cy="2725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01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Densidades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Linhagens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13"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3284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3696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3490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3491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3843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3667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3588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3789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3716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3852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4146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3898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4022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3883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3764</a:t>
                      </a:r>
                      <a:endParaRPr lang="pt-BR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214958" y="122378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54618" y="628128"/>
            <a:ext cx="5754253" cy="70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Linhagens (L): As médias das duas linhagens não diferem estatisticamente para o caráter;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354618" y="1492493"/>
            <a:ext cx="5754253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Densidades (D): As médias das cinco densidades </a:t>
            </a:r>
            <a:r>
              <a:rPr lang="pt-BR" sz="2000" dirty="0"/>
              <a:t>não 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354618" y="2667467"/>
            <a:ext cx="5754253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 x D: Os fatores Linhagens e Densidades atuam de forma independente sobre o caráter avaliado.</a:t>
            </a:r>
          </a:p>
        </p:txBody>
      </p:sp>
    </p:spTree>
    <p:extLst>
      <p:ext uri="{BB962C8B-B14F-4D97-AF65-F5344CB8AC3E}">
        <p14:creationId xmlns:p14="http://schemas.microsoft.com/office/powerpoint/2010/main" val="6511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156702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2130535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2785178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4" y="4026937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4" y="487780"/>
            <a:ext cx="5807426" cy="153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4821384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181274" y="5172364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181273" y="5952837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945581" y="1384721"/>
            <a:ext cx="764309" cy="41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37059" y="2674014"/>
            <a:ext cx="5288051" cy="7078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linhagens dentro de cada nível de densidade de plantio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382981" y="4390334"/>
            <a:ext cx="1791855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745204" y="4371110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394003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95751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1612161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3648367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309091" y="3411279"/>
            <a:ext cx="683491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45204" y="3392055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98" y="1542258"/>
            <a:ext cx="5902169" cy="34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03" y="19800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471729" y="2238831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82503" y="3390989"/>
            <a:ext cx="6005923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das densidades para cada linhagem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20" y="3983213"/>
            <a:ext cx="5920426" cy="28747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5" y="3983213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9" y="1042303"/>
            <a:ext cx="9765001" cy="473946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6" name="Retângulo 5"/>
          <p:cNvSpPr/>
          <p:nvPr/>
        </p:nvSpPr>
        <p:spPr>
          <a:xfrm>
            <a:off x="9236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http://www.mensuracaoflorestal.com.br/delineamento-em-blocos-casualizados-em-esquema-fatorial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6" y="5781769"/>
            <a:ext cx="11001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449" b="7831"/>
          <a:stretch/>
        </p:blipFill>
        <p:spPr>
          <a:xfrm>
            <a:off x="405106" y="1678202"/>
            <a:ext cx="1132522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1 Fator</a:t>
            </a:r>
            <a:endParaRPr lang="pt-BR" sz="4000" dirty="0"/>
          </a:p>
        </p:txBody>
      </p:sp>
      <p:sp>
        <p:nvSpPr>
          <p:cNvPr id="4" name="Retângulo 3"/>
          <p:cNvSpPr/>
          <p:nvPr/>
        </p:nvSpPr>
        <p:spPr>
          <a:xfrm>
            <a:off x="5882682" y="3025274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13801" y="5624320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3801" y="3739417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936669" y="3739416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137554" y="513004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436027" y="5145601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362423" y="1996907"/>
            <a:ext cx="4168835" cy="4616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Fator: Conjunto de Tratamentos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41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" y="62441"/>
            <a:ext cx="7660532" cy="37180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89374" b="4370"/>
          <a:stretch/>
        </p:blipFill>
        <p:spPr>
          <a:xfrm>
            <a:off x="2283282" y="6446115"/>
            <a:ext cx="7900843" cy="2674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85933"/>
          <a:stretch/>
        </p:blipFill>
        <p:spPr>
          <a:xfrm>
            <a:off x="2294466" y="5419630"/>
            <a:ext cx="7900843" cy="601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551" b="55747"/>
          <a:stretch/>
        </p:blipFill>
        <p:spPr>
          <a:xfrm>
            <a:off x="2283281" y="3780498"/>
            <a:ext cx="7900843" cy="6284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58618" b="27507"/>
          <a:stretch/>
        </p:blipFill>
        <p:spPr>
          <a:xfrm>
            <a:off x="2283280" y="4636753"/>
            <a:ext cx="7900843" cy="5949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1" r="69129" b="4635"/>
          <a:stretch/>
        </p:blipFill>
        <p:spPr>
          <a:xfrm>
            <a:off x="7138301" y="173503"/>
            <a:ext cx="3660476" cy="4013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66929" b="-1773"/>
          <a:stretch/>
        </p:blipFill>
        <p:spPr>
          <a:xfrm>
            <a:off x="8218481" y="1252277"/>
            <a:ext cx="3195736" cy="34910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/>
          <a:srcRect l="30611" t="-2" r="50684" b="8423"/>
          <a:stretch/>
        </p:blipFill>
        <p:spPr>
          <a:xfrm>
            <a:off x="8223820" y="534068"/>
            <a:ext cx="1971489" cy="3426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/>
          <a:srcRect l="49062" r="33525" b="5748"/>
          <a:stretch/>
        </p:blipFill>
        <p:spPr>
          <a:xfrm>
            <a:off x="8223820" y="876697"/>
            <a:ext cx="1766977" cy="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76250"/>
            <a:ext cx="10915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3360813"/>
            <a:ext cx="7555345" cy="335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449" b="7831"/>
          <a:stretch/>
        </p:blipFill>
        <p:spPr>
          <a:xfrm>
            <a:off x="433387" y="188767"/>
            <a:ext cx="11325225" cy="2743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937164" y="4701309"/>
            <a:ext cx="6696363" cy="1089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43527" y="1219200"/>
            <a:ext cx="10654146" cy="563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6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03"/>
          <a:stretch/>
        </p:blipFill>
        <p:spPr>
          <a:xfrm>
            <a:off x="64800" y="92364"/>
            <a:ext cx="8099551" cy="3777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3958844"/>
            <a:ext cx="8534401" cy="281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107709" y="369456"/>
            <a:ext cx="1099128" cy="2900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3926" y="369455"/>
            <a:ext cx="1898073" cy="262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454071" y="3958844"/>
            <a:ext cx="2600037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352799" y="4392953"/>
            <a:ext cx="1413166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18310"/>
            <a:ext cx="10123056" cy="33433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7" y="3719855"/>
            <a:ext cx="10257703" cy="28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2" y="416721"/>
            <a:ext cx="9103263" cy="4046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94" y="3831070"/>
            <a:ext cx="3219450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14" y="1427162"/>
            <a:ext cx="10024128" cy="33849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41119" y="263421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24516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51238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41119" y="3307819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24516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51238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841119" y="397872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4516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251238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45920" y="623583"/>
            <a:ext cx="9559635" cy="584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Desdobramento das espécies dentro de cada herbicida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56760" y="4738561"/>
            <a:ext cx="95596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Médias seguidas de letras iguais na linha não diferem ao nível de 5% de probabilidade pelo teste de </a:t>
            </a:r>
            <a:r>
              <a:rPr lang="pt-BR" sz="2000" dirty="0" err="1" smtClean="0">
                <a:solidFill>
                  <a:schemeClr val="tx1"/>
                </a:solidFill>
              </a:rPr>
              <a:t>Tukey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16026"/>
            <a:ext cx="10515600" cy="16564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Considerando os dados de um experimento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(DIC), com 4 repetições, no esquema fatorial 3 x 2, para testar </a:t>
            </a:r>
            <a:r>
              <a:rPr lang="pt-BR" dirty="0" err="1" smtClean="0"/>
              <a:t>ops</a:t>
            </a:r>
            <a:r>
              <a:rPr lang="pt-BR" dirty="0" smtClean="0"/>
              <a:t> efeitos de 3 Recipientes (R1, R2 e R3) para produção de mudas e 2 espécies de eucaliptos (E1 e E2), quanto ao desenvolvimento das mudas. Realize as análises necessárias.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57436" y="2937885"/>
            <a:ext cx="3489037" cy="246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R1: saco plástico pequeno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R2: saco plástico grande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R3: laminado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E1: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citriodora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E2: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grandis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295400" y="5388946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5467927"/>
            <a:ext cx="10515600" cy="96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As alturas médias das mudas, em cm, aos 80 dias de idade são apresentadas a seguir: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647709" y="6388877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68927" y="5345403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75300"/>
              </p:ext>
            </p:extLst>
          </p:nvPr>
        </p:nvGraphicFramePr>
        <p:xfrm>
          <a:off x="2650836" y="1155470"/>
          <a:ext cx="5344898" cy="555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1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Recipientes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Espécie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Repetições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Altura das Mudas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1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21.3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838200" y="162331"/>
            <a:ext cx="10515600" cy="75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/>
              <a:t>Alturas das mudas, em cm, aos 80 dias de idade</a:t>
            </a:r>
            <a:endParaRPr lang="pt-BR" sz="32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174182" y="6446950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5" y="1814447"/>
            <a:ext cx="2901385" cy="41024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" y="3244820"/>
            <a:ext cx="4382329" cy="3678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2 Fatores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10064" y="1952188"/>
            <a:ext cx="3497863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VR20 (Porte Ereto)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VR22 (Porte Prostrado)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8243220" y="1959279"/>
            <a:ext cx="3588562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18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425538" y="4221253"/>
            <a:ext cx="320337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Esquema </a:t>
            </a:r>
            <a:r>
              <a:rPr lang="pt-BR" sz="2400" dirty="0" smtClean="0"/>
              <a:t>Fatorial </a:t>
            </a:r>
            <a:r>
              <a:rPr lang="pt-BR" sz="2400" dirty="0" smtClean="0"/>
              <a:t>– 2 x 5</a:t>
            </a:r>
            <a:endParaRPr lang="pt-BR" sz="2400" dirty="0"/>
          </a:p>
        </p:txBody>
      </p:sp>
      <p:sp>
        <p:nvSpPr>
          <p:cNvPr id="19" name="Retângulo 18"/>
          <p:cNvSpPr/>
          <p:nvPr/>
        </p:nvSpPr>
        <p:spPr>
          <a:xfrm>
            <a:off x="4504960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VR20 - 6</a:t>
            </a:r>
            <a:endParaRPr lang="pt-BR" sz="2400" dirty="0"/>
          </a:p>
        </p:txBody>
      </p:sp>
      <p:sp>
        <p:nvSpPr>
          <p:cNvPr id="20" name="Retângulo 19"/>
          <p:cNvSpPr/>
          <p:nvPr/>
        </p:nvSpPr>
        <p:spPr>
          <a:xfrm>
            <a:off x="5957319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VR20 - 9</a:t>
            </a:r>
            <a:endParaRPr lang="pt-BR" sz="2400" dirty="0"/>
          </a:p>
        </p:txBody>
      </p:sp>
      <p:sp>
        <p:nvSpPr>
          <p:cNvPr id="21" name="Retângulo 20"/>
          <p:cNvSpPr/>
          <p:nvPr/>
        </p:nvSpPr>
        <p:spPr>
          <a:xfrm>
            <a:off x="7439778" y="4993147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VR20 - 12</a:t>
            </a:r>
            <a:endParaRPr lang="pt-BR" sz="2400" dirty="0"/>
          </a:p>
        </p:txBody>
      </p:sp>
      <p:sp>
        <p:nvSpPr>
          <p:cNvPr id="22" name="Retângulo 21"/>
          <p:cNvSpPr/>
          <p:nvPr/>
        </p:nvSpPr>
        <p:spPr>
          <a:xfrm>
            <a:off x="8963447" y="5004323"/>
            <a:ext cx="143969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VR20 - 15</a:t>
            </a:r>
            <a:endParaRPr lang="pt-BR" sz="2400" dirty="0"/>
          </a:p>
        </p:txBody>
      </p:sp>
      <p:sp>
        <p:nvSpPr>
          <p:cNvPr id="23" name="Retângulo 22"/>
          <p:cNvSpPr/>
          <p:nvPr/>
        </p:nvSpPr>
        <p:spPr>
          <a:xfrm>
            <a:off x="10526638" y="4993147"/>
            <a:ext cx="14397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VR20 - 18</a:t>
            </a:r>
            <a:endParaRPr lang="pt-BR" sz="2400" dirty="0"/>
          </a:p>
        </p:txBody>
      </p:sp>
      <p:sp>
        <p:nvSpPr>
          <p:cNvPr id="24" name="Retângulo 23"/>
          <p:cNvSpPr/>
          <p:nvPr/>
        </p:nvSpPr>
        <p:spPr>
          <a:xfrm>
            <a:off x="10526639" y="5686083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VR22 - 18</a:t>
            </a:r>
            <a:endParaRPr lang="pt-BR" sz="2400" dirty="0"/>
          </a:p>
        </p:txBody>
      </p:sp>
      <p:sp>
        <p:nvSpPr>
          <p:cNvPr id="25" name="Retângulo 24"/>
          <p:cNvSpPr/>
          <p:nvPr/>
        </p:nvSpPr>
        <p:spPr>
          <a:xfrm>
            <a:off x="8963446" y="5686081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VR22 - 15</a:t>
            </a:r>
            <a:endParaRPr lang="pt-BR" sz="2400" dirty="0"/>
          </a:p>
        </p:txBody>
      </p:sp>
      <p:sp>
        <p:nvSpPr>
          <p:cNvPr id="26" name="Retângulo 25"/>
          <p:cNvSpPr/>
          <p:nvPr/>
        </p:nvSpPr>
        <p:spPr>
          <a:xfrm>
            <a:off x="7439779" y="5686081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VR22 - 12</a:t>
            </a:r>
            <a:endParaRPr lang="pt-BR" sz="2400" dirty="0"/>
          </a:p>
        </p:txBody>
      </p:sp>
      <p:sp>
        <p:nvSpPr>
          <p:cNvPr id="27" name="Retângulo 26"/>
          <p:cNvSpPr/>
          <p:nvPr/>
        </p:nvSpPr>
        <p:spPr>
          <a:xfrm>
            <a:off x="5957318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VR22 - 9</a:t>
            </a:r>
            <a:endParaRPr lang="pt-BR" sz="2400" dirty="0"/>
          </a:p>
        </p:txBody>
      </p:sp>
      <p:sp>
        <p:nvSpPr>
          <p:cNvPr id="28" name="Retângulo 27"/>
          <p:cNvSpPr/>
          <p:nvPr/>
        </p:nvSpPr>
        <p:spPr>
          <a:xfrm>
            <a:off x="4504960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VR22 - 6</a:t>
            </a:r>
            <a:endParaRPr lang="pt-BR" sz="2400" dirty="0"/>
          </a:p>
        </p:txBody>
      </p:sp>
      <p:sp>
        <p:nvSpPr>
          <p:cNvPr id="29" name="Retângulo 28"/>
          <p:cNvSpPr/>
          <p:nvPr/>
        </p:nvSpPr>
        <p:spPr>
          <a:xfrm>
            <a:off x="5836254" y="6330031"/>
            <a:ext cx="456124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Número de Tratamentos: 2 x 5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03384"/>
              </p:ext>
            </p:extLst>
          </p:nvPr>
        </p:nvGraphicFramePr>
        <p:xfrm>
          <a:off x="138545" y="1985047"/>
          <a:ext cx="32789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VR20 - 6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VR22 - 12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</a:t>
                      </a:r>
                      <a:r>
                        <a:rPr lang="pt-BR" baseline="0" dirty="0" smtClean="0"/>
                        <a:t> - 15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VR22 - 18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19093"/>
              </p:ext>
            </p:extLst>
          </p:nvPr>
        </p:nvGraphicFramePr>
        <p:xfrm>
          <a:off x="4110179" y="1777422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Fileiras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500599"/>
              </p:ext>
            </p:extLst>
          </p:nvPr>
        </p:nvGraphicFramePr>
        <p:xfrm>
          <a:off x="7587670" y="1782041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07062"/>
              </p:ext>
            </p:extLst>
          </p:nvPr>
        </p:nvGraphicFramePr>
        <p:xfrm>
          <a:off x="6779488" y="2303895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33397"/>
              </p:ext>
            </p:extLst>
          </p:nvPr>
        </p:nvGraphicFramePr>
        <p:xfrm>
          <a:off x="397161" y="1915968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 22_18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31965"/>
              </p:ext>
            </p:extLst>
          </p:nvPr>
        </p:nvGraphicFramePr>
        <p:xfrm>
          <a:off x="3874652" y="1920587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</TotalTime>
  <Words>1287</Words>
  <Application>Microsoft Office PowerPoint</Application>
  <PresentationFormat>Widescreen</PresentationFormat>
  <Paragraphs>608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Experimentos com 1 Fator</vt:lpstr>
      <vt:lpstr>Apresentação do PowerPoint</vt:lpstr>
      <vt:lpstr>Apresentação do PowerPoint</vt:lpstr>
      <vt:lpstr>Experimentos com 2 Fatores</vt:lpstr>
      <vt:lpstr>Esquema Fatorial – 2 x 5 = 10</vt:lpstr>
      <vt:lpstr>Esquema Fatorial – 2 x 5 = 10</vt:lpstr>
      <vt:lpstr>Sorteio - Planilha de Campo</vt:lpstr>
      <vt:lpstr>Apresentação do PowerPoint</vt:lpstr>
      <vt:lpstr>Esquema Fatorial – 2 x 5 = 10</vt:lpstr>
      <vt:lpstr>Interação</vt:lpstr>
      <vt:lpstr>Vantagens / Desvantagens</vt:lpstr>
      <vt:lpstr>Esquema Fatorial – 2 x 5 = 10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377</cp:revision>
  <dcterms:created xsi:type="dcterms:W3CDTF">2019-02-04T12:28:37Z</dcterms:created>
  <dcterms:modified xsi:type="dcterms:W3CDTF">2019-10-29T16:47:44Z</dcterms:modified>
</cp:coreProperties>
</file>